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852FE7-CEC4-4B20-A2DB-3EC125F178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725F51-4090-49F4-B0D4-6FBCD1636E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219200"/>
            <a:ext cx="3962400" cy="2133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American Production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0572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Goods and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Goods and Services are all things that are produced by a country’s economy. </a:t>
            </a:r>
          </a:p>
          <a:p>
            <a:r>
              <a:rPr lang="en-US" b="1" dirty="0" smtClean="0"/>
              <a:t>Goods </a:t>
            </a:r>
            <a:r>
              <a:rPr lang="en-US" dirty="0" smtClean="0"/>
              <a:t> are things that are manufactured that consumers can buy and own. </a:t>
            </a:r>
          </a:p>
          <a:p>
            <a:r>
              <a:rPr lang="en-US" b="1" dirty="0" smtClean="0"/>
              <a:t>Services </a:t>
            </a:r>
            <a:r>
              <a:rPr lang="en-US" dirty="0" smtClean="0"/>
              <a:t>are things that people do. </a:t>
            </a:r>
          </a:p>
          <a:p>
            <a:pPr lvl="1"/>
            <a:r>
              <a:rPr lang="en-US" b="1" dirty="0"/>
              <a:t>Consumers get the benefit of the service but do not own anything as a result.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b="1" dirty="0" smtClean="0"/>
              <a:t>CAN </a:t>
            </a:r>
            <a:r>
              <a:rPr lang="en-US" dirty="0" smtClean="0"/>
              <a:t>have some products that are a combination of goods and services. </a:t>
            </a:r>
          </a:p>
          <a:p>
            <a:pPr lvl="1"/>
            <a:r>
              <a:rPr lang="en-US" dirty="0" smtClean="0"/>
              <a:t>Ex. House painters. 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220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Goods and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Productivity</a:t>
            </a:r>
            <a:r>
              <a:rPr lang="en-US" dirty="0" smtClean="0"/>
              <a:t>: the rate and which goods and services are produced and the efficient use of resources. </a:t>
            </a:r>
          </a:p>
          <a:p>
            <a:r>
              <a:rPr lang="en-US" b="1" dirty="0" smtClean="0"/>
              <a:t>Specialization</a:t>
            </a:r>
            <a:r>
              <a:rPr lang="en-US" dirty="0" smtClean="0"/>
              <a:t>: people, businesses, regions, and nations focus on things they do better than others. </a:t>
            </a:r>
          </a:p>
          <a:p>
            <a:r>
              <a:rPr lang="en-US" dirty="0" smtClean="0"/>
              <a:t>Types of Services </a:t>
            </a:r>
          </a:p>
          <a:p>
            <a:pPr lvl="1"/>
            <a:r>
              <a:rPr lang="en-US" b="1" dirty="0" smtClean="0"/>
              <a:t>Personal</a:t>
            </a:r>
            <a:r>
              <a:rPr lang="en-US" dirty="0" smtClean="0"/>
              <a:t>: performed on consumers </a:t>
            </a:r>
          </a:p>
          <a:p>
            <a:pPr lvl="1"/>
            <a:r>
              <a:rPr lang="en-US" b="1" dirty="0" smtClean="0"/>
              <a:t>Repair</a:t>
            </a:r>
            <a:r>
              <a:rPr lang="en-US" dirty="0" smtClean="0"/>
              <a:t>: performed on goods you own. </a:t>
            </a:r>
          </a:p>
          <a:p>
            <a:pPr lvl="1"/>
            <a:r>
              <a:rPr lang="en-US" b="1" dirty="0" smtClean="0"/>
              <a:t>Other</a:t>
            </a:r>
            <a:r>
              <a:rPr lang="en-US" dirty="0" smtClean="0"/>
              <a:t>: retail services, entertainment services, banking and legal services.  </a:t>
            </a:r>
          </a:p>
        </p:txBody>
      </p:sp>
    </p:spTree>
    <p:extLst>
      <p:ext uri="{BB962C8B-B14F-4D97-AF65-F5344CB8AC3E}">
        <p14:creationId xmlns:p14="http://schemas.microsoft.com/office/powerpoint/2010/main" val="23901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(Gross Domestic Product)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GDP: the market value of all goods and services produced annually (one year).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7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Trade-offs</a:t>
            </a:r>
            <a:r>
              <a:rPr lang="en-US" dirty="0" smtClean="0"/>
              <a:t>: trading one thing for another </a:t>
            </a:r>
          </a:p>
          <a:p>
            <a:r>
              <a:rPr lang="en-US" b="1" dirty="0" smtClean="0"/>
              <a:t>Opportunity Cost</a:t>
            </a:r>
            <a:r>
              <a:rPr lang="en-US" dirty="0" smtClean="0"/>
              <a:t>: the value of choosing one thing over another. </a:t>
            </a:r>
          </a:p>
          <a:p>
            <a:pPr lvl="1"/>
            <a:r>
              <a:rPr lang="en-US" dirty="0"/>
              <a:t>Ex. Living in the city vs. living in the country. </a:t>
            </a:r>
            <a:endParaRPr lang="en-US" dirty="0" smtClean="0"/>
          </a:p>
          <a:p>
            <a:r>
              <a:rPr lang="en-US" b="1" dirty="0" smtClean="0"/>
              <a:t>Cost-benefit analysis</a:t>
            </a:r>
            <a:r>
              <a:rPr lang="en-US" dirty="0" smtClean="0"/>
              <a:t>: Economic model, compares costs and benefits of a decision.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7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Americans production of </a:t>
            </a:r>
            <a:r>
              <a:rPr lang="en-US" b="1" dirty="0" smtClean="0"/>
              <a:t>goods and services</a:t>
            </a:r>
            <a:r>
              <a:rPr lang="en-US" dirty="0" smtClean="0"/>
              <a:t> depends heavily on the process of </a:t>
            </a:r>
            <a:r>
              <a:rPr lang="en-US" b="1" dirty="0" smtClean="0"/>
              <a:t>mass production. </a:t>
            </a:r>
          </a:p>
          <a:p>
            <a:r>
              <a:rPr lang="en-US" b="1" dirty="0" smtClean="0"/>
              <a:t>Mass Production:  </a:t>
            </a:r>
            <a:r>
              <a:rPr lang="en-US" dirty="0" smtClean="0"/>
              <a:t>the rapid production by machine of large numbers of identical objects.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982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Questions of Production:</a:t>
            </a:r>
          </a:p>
          <a:p>
            <a:pPr lvl="1"/>
            <a:r>
              <a:rPr lang="en-US" dirty="0"/>
              <a:t>What to produce?</a:t>
            </a:r>
          </a:p>
          <a:p>
            <a:pPr lvl="1"/>
            <a:r>
              <a:rPr lang="en-US" dirty="0"/>
              <a:t>How to produce?</a:t>
            </a:r>
          </a:p>
          <a:p>
            <a:pPr lvl="1"/>
            <a:r>
              <a:rPr lang="en-US" dirty="0"/>
              <a:t>For whom are we producing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Four Factors of Production:</a:t>
            </a:r>
          </a:p>
          <a:p>
            <a:pPr lvl="1"/>
            <a:r>
              <a:rPr lang="en-US" dirty="0" smtClean="0"/>
              <a:t>Natural Resources/Land</a:t>
            </a:r>
          </a:p>
          <a:p>
            <a:pPr lvl="1"/>
            <a:r>
              <a:rPr lang="en-US" dirty="0" smtClean="0"/>
              <a:t>Capital </a:t>
            </a:r>
          </a:p>
          <a:p>
            <a:pPr lvl="1"/>
            <a:r>
              <a:rPr lang="en-US" dirty="0" smtClean="0"/>
              <a:t>Labor </a:t>
            </a:r>
          </a:p>
          <a:p>
            <a:pPr lvl="1"/>
            <a:r>
              <a:rPr lang="en-US" dirty="0" smtClean="0"/>
              <a:t>Entrepreneurship</a:t>
            </a:r>
          </a:p>
          <a:p>
            <a:pPr lvl="1"/>
            <a:endParaRPr lang="en-US" dirty="0"/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7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Natural Resources: things provided by nature without human intervention.  </a:t>
            </a:r>
          </a:p>
          <a:p>
            <a:pPr lvl="1"/>
            <a:r>
              <a:rPr lang="en-US" dirty="0" smtClean="0"/>
              <a:t>Ex. Land, animals, water, minerals, etc. </a:t>
            </a:r>
          </a:p>
          <a:p>
            <a:pPr lvl="1"/>
            <a:r>
              <a:rPr lang="en-US" dirty="0" smtClean="0"/>
              <a:t>Many natural resources are limited. </a:t>
            </a:r>
          </a:p>
          <a:p>
            <a:r>
              <a:rPr lang="en-US" dirty="0" smtClean="0"/>
              <a:t>Capital: equipment used to make other goods and services </a:t>
            </a:r>
          </a:p>
          <a:p>
            <a:pPr lvl="1"/>
            <a:r>
              <a:rPr lang="en-US" dirty="0" smtClean="0"/>
              <a:t>Ex. Tools, truck, machines, etc. </a:t>
            </a:r>
          </a:p>
          <a:p>
            <a:pPr lvl="1"/>
            <a:r>
              <a:rPr lang="en-US" dirty="0" smtClean="0"/>
              <a:t>Financial capital: money used to buy tools/equipment. </a:t>
            </a:r>
          </a:p>
          <a:p>
            <a:pPr lvl="2"/>
            <a:r>
              <a:rPr lang="en-US" dirty="0" smtClean="0"/>
              <a:t>Get loans from investors, stock.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14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of Production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Labor: human effort, skills, and abilities to produce goods and services. </a:t>
            </a:r>
          </a:p>
          <a:p>
            <a:r>
              <a:rPr lang="en-US" dirty="0" smtClean="0"/>
              <a:t>Entrepreneur: person who organizes and manages the factors of production for creating a business. </a:t>
            </a:r>
          </a:p>
          <a:p>
            <a:pPr lvl="1"/>
            <a:r>
              <a:rPr lang="en-US" dirty="0" smtClean="0"/>
              <a:t>Very important to the economy. </a:t>
            </a:r>
          </a:p>
        </p:txBody>
      </p:sp>
    </p:spTree>
    <p:extLst>
      <p:ext uri="{BB962C8B-B14F-4D97-AF65-F5344CB8AC3E}">
        <p14:creationId xmlns:p14="http://schemas.microsoft.com/office/powerpoint/2010/main" val="3132494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385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American Production </vt:lpstr>
      <vt:lpstr>Goods and Services </vt:lpstr>
      <vt:lpstr>Goods and Services </vt:lpstr>
      <vt:lpstr>GDP (Gross Domestic Product)</vt:lpstr>
      <vt:lpstr>Decisions </vt:lpstr>
      <vt:lpstr>Production </vt:lpstr>
      <vt:lpstr>Factors of Production </vt:lpstr>
      <vt:lpstr>Factors of Production </vt:lpstr>
      <vt:lpstr>Factors of Production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Production</dc:title>
  <dc:creator>Owner</dc:creator>
  <cp:lastModifiedBy>Owner</cp:lastModifiedBy>
  <cp:revision>3</cp:revision>
  <dcterms:created xsi:type="dcterms:W3CDTF">2015-10-29T23:43:13Z</dcterms:created>
  <dcterms:modified xsi:type="dcterms:W3CDTF">2015-10-30T00:03:23Z</dcterms:modified>
</cp:coreProperties>
</file>