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9" r:id="rId12"/>
    <p:sldId id="268" r:id="rId13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99CCFF"/>
    <a:srgbClr val="FF99FF"/>
    <a:srgbClr val="66FF66"/>
    <a:srgbClr val="FFCC66"/>
    <a:srgbClr val="FF9999"/>
    <a:srgbClr val="CC99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17F6CEF6-E982-4ABD-9AA9-C4E2544601A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C909CD94-CA4C-4FE3-B7D2-5F76378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44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2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9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3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2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2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7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2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8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5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1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13B74-2A21-4FD1-BFFF-6C9E4C360E1B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7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Unit </a:t>
            </a:r>
            <a:r>
              <a:rPr lang="en-US" dirty="0" smtClean="0"/>
              <a:t>9</a:t>
            </a:r>
            <a:r>
              <a:rPr lang="en-US" smtClean="0"/>
              <a:t>: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Economy &amp;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0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Protectionism: when countries limit the exchange of goods across their </a:t>
            </a:r>
            <a:r>
              <a:rPr lang="en-US" dirty="0" smtClean="0"/>
              <a:t>borders</a:t>
            </a:r>
          </a:p>
          <a:p>
            <a:r>
              <a:rPr lang="en-US" dirty="0" smtClean="0"/>
              <a:t>Reasons some support: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Protects industries/jobs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Maintains high wages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National </a:t>
            </a:r>
            <a:r>
              <a:rPr lang="en-US" dirty="0" smtClean="0">
                <a:solidFill>
                  <a:prstClr val="black"/>
                </a:solidFill>
              </a:rPr>
              <a:t>Security</a:t>
            </a:r>
            <a:endParaRPr lang="en-US" dirty="0" smtClean="0"/>
          </a:p>
          <a:p>
            <a:r>
              <a:rPr lang="en-US" dirty="0" smtClean="0"/>
              <a:t>Reasons to oppose:</a:t>
            </a:r>
            <a:endParaRPr lang="en-US" dirty="0"/>
          </a:p>
          <a:p>
            <a:pPr lvl="1"/>
            <a:r>
              <a:rPr lang="en-US" dirty="0" smtClean="0"/>
              <a:t>May lead to price increases</a:t>
            </a:r>
          </a:p>
          <a:p>
            <a:pPr lvl="1"/>
            <a:r>
              <a:rPr lang="en-US" dirty="0" smtClean="0"/>
              <a:t>Trade wars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754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Free trade - countries work with each other to trade w/few restrictions or stipulations  </a:t>
            </a:r>
            <a:endParaRPr lang="en-US" dirty="0" smtClean="0"/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reate jobs </a:t>
            </a:r>
            <a:r>
              <a:rPr lang="en-US" dirty="0" err="1" smtClean="0"/>
              <a:t>bc</a:t>
            </a:r>
            <a:r>
              <a:rPr lang="en-US" dirty="0" smtClean="0"/>
              <a:t> a higher demand of a countries goods</a:t>
            </a:r>
          </a:p>
          <a:p>
            <a:pPr lvl="1"/>
            <a:r>
              <a:rPr lang="en-US" dirty="0" smtClean="0"/>
              <a:t>Allows access to scarce goods in a country</a:t>
            </a:r>
          </a:p>
          <a:p>
            <a:pPr lvl="1"/>
            <a:r>
              <a:rPr lang="en-US" dirty="0" smtClean="0"/>
              <a:t>More choices/options in goods</a:t>
            </a:r>
          </a:p>
          <a:p>
            <a:pPr lvl="1"/>
            <a:r>
              <a:rPr lang="en-US" dirty="0" smtClean="0"/>
              <a:t>International Relations</a:t>
            </a:r>
          </a:p>
          <a:p>
            <a:pPr lvl="1"/>
            <a:r>
              <a:rPr lang="en-US" dirty="0" smtClean="0"/>
              <a:t>Increase competition (</a:t>
            </a:r>
            <a:r>
              <a:rPr lang="en-US" dirty="0"/>
              <a:t>l</a:t>
            </a:r>
            <a:r>
              <a:rPr lang="en-US" dirty="0" smtClean="0"/>
              <a:t>ower prices</a:t>
            </a:r>
            <a:r>
              <a:rPr lang="en-US" dirty="0"/>
              <a:t>)</a:t>
            </a:r>
            <a:r>
              <a:rPr lang="en-US" dirty="0" smtClean="0"/>
              <a:t>  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1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Balance of payments - difference </a:t>
            </a:r>
            <a:r>
              <a:rPr lang="en-US" dirty="0" err="1" smtClean="0"/>
              <a:t>btwn</a:t>
            </a:r>
            <a:r>
              <a:rPr lang="en-US" dirty="0" smtClean="0"/>
              <a:t> value of a country’s exports </a:t>
            </a:r>
            <a:r>
              <a:rPr lang="en-US" dirty="0"/>
              <a:t>&amp;</a:t>
            </a:r>
            <a:r>
              <a:rPr lang="en-US" dirty="0" smtClean="0"/>
              <a:t> its imports</a:t>
            </a:r>
          </a:p>
          <a:p>
            <a:r>
              <a:rPr lang="en-US" dirty="0" smtClean="0"/>
              <a:t>Trade surplus: country sells more than it buys</a:t>
            </a:r>
          </a:p>
          <a:p>
            <a:r>
              <a:rPr lang="en-US" dirty="0" smtClean="0"/>
              <a:t>Trade deficit: country buys more than it sells</a:t>
            </a:r>
          </a:p>
          <a:p>
            <a:pPr lvl="1"/>
            <a:r>
              <a:rPr lang="en-US" dirty="0" smtClean="0"/>
              <a:t>2005 - the U.S. imported $1.99 trillion and exported $1.27 trillion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02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Nations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eed goods/services they don’t have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ountries specialize in certain goods/services</a:t>
            </a:r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esources avail in a country can</a:t>
            </a:r>
            <a:r>
              <a:rPr lang="en-US" dirty="0"/>
              <a:t> </a:t>
            </a:r>
            <a:r>
              <a:rPr lang="en-US" dirty="0" smtClean="0"/>
              <a:t>determine what it makes 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966" y="3505200"/>
            <a:ext cx="6144034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30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and Comparative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Absolute advantage: when a country can produce more of a given product than another country can</a:t>
            </a:r>
            <a:endParaRPr lang="en-US" dirty="0"/>
          </a:p>
          <a:p>
            <a:r>
              <a:rPr lang="en-US" dirty="0" smtClean="0"/>
              <a:t>Comparative advantage: when a country can provide a product more efficiently (at a lower opportunity cost) than another country can</a:t>
            </a:r>
          </a:p>
          <a:p>
            <a:r>
              <a:rPr lang="en-US" dirty="0"/>
              <a:t>Countries use a variety of trade barriers - limits on the exchange of goods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8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Tariffs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ariff = tax on imports.</a:t>
            </a:r>
            <a:endParaRPr lang="en-US" dirty="0"/>
          </a:p>
          <a:p>
            <a:r>
              <a:rPr lang="en-US" dirty="0" smtClean="0"/>
              <a:t>Revenue tariffs </a:t>
            </a:r>
            <a:r>
              <a:rPr lang="en-US" dirty="0"/>
              <a:t>=</a:t>
            </a:r>
            <a:r>
              <a:rPr lang="en-US" dirty="0" smtClean="0"/>
              <a:t> tax used to raise money for a government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rotective tariff makes foreign goods cost more and reduces demand</a:t>
            </a:r>
          </a:p>
          <a:p>
            <a:pPr lvl="1"/>
            <a:r>
              <a:rPr lang="en-US" dirty="0" smtClean="0"/>
              <a:t>Why is this a good thing????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0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Import Quotas and Voluntary Restrictions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mport quota - law that limits the </a:t>
            </a:r>
            <a:r>
              <a:rPr lang="en-US" dirty="0" err="1" smtClean="0"/>
              <a:t>amt</a:t>
            </a:r>
            <a:r>
              <a:rPr lang="en-US" dirty="0" smtClean="0"/>
              <a:t> of a particular imported good</a:t>
            </a:r>
            <a:endParaRPr lang="en-US" dirty="0"/>
          </a:p>
          <a:p>
            <a:r>
              <a:rPr lang="en-US" dirty="0"/>
              <a:t>V</a:t>
            </a:r>
            <a:r>
              <a:rPr lang="en-US" dirty="0" smtClean="0"/>
              <a:t>oluntary trade restriction </a:t>
            </a:r>
            <a:r>
              <a:rPr lang="en-US" dirty="0"/>
              <a:t>-</a:t>
            </a:r>
            <a:r>
              <a:rPr lang="en-US" dirty="0" smtClean="0"/>
              <a:t> agreement between two countries to limit certain trade.</a:t>
            </a:r>
          </a:p>
          <a:p>
            <a:pPr lvl="1"/>
            <a:r>
              <a:rPr lang="en-US" dirty="0" smtClean="0"/>
              <a:t>Some countries require a special license</a:t>
            </a:r>
          </a:p>
          <a:p>
            <a:r>
              <a:rPr lang="en-US" dirty="0" smtClean="0"/>
              <a:t>Help domestic business…why???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9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Embargoes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Embargo - bans trade with specific countries</a:t>
            </a:r>
            <a:endParaRPr lang="en-US" dirty="0"/>
          </a:p>
          <a:p>
            <a:r>
              <a:rPr lang="en-US" dirty="0" smtClean="0"/>
              <a:t>Usually for political rather than economic reasons</a:t>
            </a:r>
          </a:p>
          <a:p>
            <a:pPr lvl="1"/>
            <a:r>
              <a:rPr lang="en-US" dirty="0" smtClean="0"/>
              <a:t>U.S. w/Cuba due  to its opposition of former president Fidel Castro (</a:t>
            </a:r>
            <a:r>
              <a:rPr lang="en-US" smtClean="0"/>
              <a:t>ended this year)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267200"/>
            <a:ext cx="314325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Reciprocal trade agreements – usually reduce protective tariffs </a:t>
            </a:r>
          </a:p>
          <a:p>
            <a:pPr lvl="1"/>
            <a:r>
              <a:rPr lang="en-US" dirty="0" smtClean="0"/>
              <a:t>Ex: U.S</a:t>
            </a:r>
            <a:r>
              <a:rPr lang="en-US" dirty="0"/>
              <a:t>. Congress can grant Normal Trade Relations (NTR) status to other countries, which may give them lower tariff </a:t>
            </a:r>
            <a:r>
              <a:rPr lang="en-US" dirty="0" smtClean="0"/>
              <a:t>rates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4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Trade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neighboring countries have regional trade organizations</a:t>
            </a:r>
            <a:endParaRPr lang="en-US" dirty="0"/>
          </a:p>
          <a:p>
            <a:pPr lvl="1"/>
            <a:r>
              <a:rPr lang="en-US" dirty="0" smtClean="0"/>
              <a:t>reduce or eliminate                                                                   trade barriers among                                                                   members</a:t>
            </a:r>
            <a:endParaRPr lang="en-US" dirty="0"/>
          </a:p>
          <a:p>
            <a:pPr lvl="1"/>
            <a:r>
              <a:rPr lang="en-US" dirty="0" smtClean="0"/>
              <a:t>Ex: The European                                                                      Union (EU)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194115"/>
            <a:ext cx="4531736" cy="438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2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Trade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Countries have international trade agreements to reduce trade barriers</a:t>
            </a:r>
            <a:endParaRPr lang="en-US" dirty="0"/>
          </a:p>
          <a:p>
            <a:pPr lvl="1"/>
            <a:r>
              <a:rPr lang="en-US" dirty="0" smtClean="0"/>
              <a:t>Ex: The World Trade Organization (WTO), 1995 /  </a:t>
            </a:r>
            <a:r>
              <a:rPr lang="en-US" dirty="0"/>
              <a:t>b</a:t>
            </a:r>
            <a:r>
              <a:rPr lang="en-US" dirty="0" smtClean="0"/>
              <a:t>y 2005, 149 countries belonged.  </a:t>
            </a:r>
          </a:p>
          <a:p>
            <a:pPr lvl="1"/>
            <a:r>
              <a:rPr lang="en-US" dirty="0" smtClean="0"/>
              <a:t>Ex: The North American Free Trade Agreement (NAFTA) 1994, between The United States, Mexico, and Canada</a:t>
            </a:r>
            <a:endParaRPr lang="en-US" dirty="0"/>
          </a:p>
          <a:p>
            <a:pPr lvl="2"/>
            <a:r>
              <a:rPr lang="en-US" dirty="0" smtClean="0"/>
              <a:t> goal is to gradually remove all trade 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51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449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Unit 9: Economics</vt:lpstr>
      <vt:lpstr>Why Nations Trade</vt:lpstr>
      <vt:lpstr>Trade and Comparative Advantage</vt:lpstr>
      <vt:lpstr>Tariffs</vt:lpstr>
      <vt:lpstr>Import Quotas and Voluntary Restrictions  </vt:lpstr>
      <vt:lpstr>Embargoes</vt:lpstr>
      <vt:lpstr>International Cooperation</vt:lpstr>
      <vt:lpstr>Regional Trade Agreements</vt:lpstr>
      <vt:lpstr>International Trade Agreements</vt:lpstr>
      <vt:lpstr>Protectionism</vt:lpstr>
      <vt:lpstr>Free Trade</vt:lpstr>
      <vt:lpstr>International Trade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Dobbs</cp:lastModifiedBy>
  <cp:revision>46</cp:revision>
  <cp:lastPrinted>2015-04-28T11:16:09Z</cp:lastPrinted>
  <dcterms:created xsi:type="dcterms:W3CDTF">2012-04-23T02:37:18Z</dcterms:created>
  <dcterms:modified xsi:type="dcterms:W3CDTF">2015-04-28T16:53:36Z</dcterms:modified>
</cp:coreProperties>
</file>