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8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1BEFFA-9A99-4A6E-8822-DE4A2E45720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ongdarkteatime.com/images/uncle_sam_taxes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8: Economics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Problems, Policy, and The 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9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Problems:</a:t>
            </a:r>
          </a:p>
          <a:p>
            <a:pPr lvl="1"/>
            <a:r>
              <a:rPr lang="en-US" dirty="0" smtClean="0"/>
              <a:t>Inflation</a:t>
            </a:r>
          </a:p>
          <a:p>
            <a:pPr lvl="1"/>
            <a:r>
              <a:rPr lang="en-US" dirty="0" smtClean="0"/>
              <a:t>Loss of wages for workers</a:t>
            </a:r>
          </a:p>
          <a:p>
            <a:pPr lvl="1"/>
            <a:r>
              <a:rPr lang="en-US" dirty="0" smtClean="0"/>
              <a:t>Lowered standard of living</a:t>
            </a:r>
          </a:p>
          <a:p>
            <a:pPr lvl="1"/>
            <a:r>
              <a:rPr lang="en-US" dirty="0" smtClean="0"/>
              <a:t>Unemployment </a:t>
            </a:r>
          </a:p>
          <a:p>
            <a:pPr lvl="1"/>
            <a:r>
              <a:rPr lang="en-US" dirty="0" smtClean="0"/>
              <a:t>Recession </a:t>
            </a:r>
          </a:p>
          <a:p>
            <a:r>
              <a:rPr lang="en-US" dirty="0" smtClean="0"/>
              <a:t>Causes of the </a:t>
            </a:r>
            <a:r>
              <a:rPr lang="en-US" dirty="0" err="1" smtClean="0"/>
              <a:t>Probs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Money Supply: too much $ in circulation / too many loans</a:t>
            </a:r>
          </a:p>
          <a:p>
            <a:pPr lvl="1"/>
            <a:r>
              <a:rPr lang="en-US" dirty="0" smtClean="0"/>
              <a:t>Gov’t Spending &amp; Borrowing</a:t>
            </a:r>
          </a:p>
          <a:p>
            <a:pPr lvl="1"/>
            <a:r>
              <a:rPr lang="en-US" dirty="0" smtClean="0"/>
              <a:t>Productivity – </a:t>
            </a:r>
            <a:r>
              <a:rPr lang="en-US" dirty="0" err="1" smtClean="0"/>
              <a:t>amt</a:t>
            </a:r>
            <a:r>
              <a:rPr lang="en-US" dirty="0" smtClean="0"/>
              <a:t> that workers produce/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2"/>
            <a:r>
              <a:rPr lang="en-US" dirty="0" smtClean="0"/>
              <a:t>Higher productivity can </a:t>
            </a:r>
            <a:r>
              <a:rPr lang="en-US" dirty="0" smtClean="0"/>
              <a:t>= better </a:t>
            </a:r>
            <a:r>
              <a:rPr lang="en-US" dirty="0" smtClean="0"/>
              <a:t>econ</a:t>
            </a:r>
          </a:p>
        </p:txBody>
      </p:sp>
    </p:spTree>
    <p:extLst>
      <p:ext uri="{BB962C8B-B14F-4D97-AF65-F5344CB8AC3E}">
        <p14:creationId xmlns:p14="http://schemas.microsoft.com/office/powerpoint/2010/main" val="139427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&amp; 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Monetary policy – </a:t>
            </a:r>
            <a:r>
              <a:rPr lang="en-US" dirty="0" smtClean="0"/>
              <a:t>controls </a:t>
            </a:r>
            <a:r>
              <a:rPr lang="en-US" dirty="0" smtClean="0"/>
              <a:t>the $ supply; changes </a:t>
            </a:r>
            <a:r>
              <a:rPr lang="en-US" dirty="0" smtClean="0"/>
              <a:t>help </a:t>
            </a:r>
            <a:r>
              <a:rPr lang="en-US" dirty="0" smtClean="0"/>
              <a:t>to </a:t>
            </a:r>
            <a:r>
              <a:rPr lang="en-US" dirty="0" smtClean="0"/>
              <a:t>stabilize prices, employment &amp; econ growth</a:t>
            </a:r>
          </a:p>
          <a:p>
            <a:pPr lvl="1"/>
            <a:r>
              <a:rPr lang="en-US" dirty="0" smtClean="0"/>
              <a:t>Controlled by the Federal Reserve “The Fed”</a:t>
            </a:r>
          </a:p>
          <a:p>
            <a:r>
              <a:rPr lang="en-US" dirty="0" smtClean="0"/>
              <a:t>Fiscal Policy – changes in </a:t>
            </a:r>
            <a:r>
              <a:rPr lang="en-US" dirty="0" err="1" smtClean="0"/>
              <a:t>govt</a:t>
            </a:r>
            <a:r>
              <a:rPr lang="en-US" dirty="0" smtClean="0"/>
              <a:t> spending or taxes to help stabilize &amp; </a:t>
            </a:r>
            <a:r>
              <a:rPr lang="en-US" dirty="0" smtClean="0"/>
              <a:t>grow </a:t>
            </a:r>
            <a:r>
              <a:rPr lang="en-US" dirty="0" smtClean="0"/>
              <a:t>the </a:t>
            </a:r>
            <a:r>
              <a:rPr lang="en-US" dirty="0" smtClean="0"/>
              <a:t>econ</a:t>
            </a:r>
            <a:endParaRPr lang="en-US" dirty="0" smtClean="0"/>
          </a:p>
          <a:p>
            <a:pPr lvl="1"/>
            <a:r>
              <a:rPr lang="en-US" dirty="0" smtClean="0"/>
              <a:t>Controlled by the federal </a:t>
            </a:r>
            <a:r>
              <a:rPr lang="en-US" dirty="0" err="1" smtClean="0"/>
              <a:t>govt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94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Federal Reserve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Called the Fed – set up 1913/14</a:t>
            </a:r>
          </a:p>
          <a:p>
            <a:r>
              <a:rPr lang="en-US" dirty="0" smtClean="0"/>
              <a:t>Created to stop bank failures </a:t>
            </a:r>
            <a:r>
              <a:rPr lang="en-US" dirty="0" smtClean="0"/>
              <a:t>&amp; </a:t>
            </a:r>
            <a:r>
              <a:rPr lang="en-US" dirty="0" smtClean="0"/>
              <a:t>regulate banks</a:t>
            </a:r>
          </a:p>
          <a:p>
            <a:pPr lvl="1"/>
            <a:r>
              <a:rPr lang="en-US" dirty="0" smtClean="0"/>
              <a:t>banks must keep certain </a:t>
            </a:r>
            <a:r>
              <a:rPr lang="en-US" dirty="0" err="1" smtClean="0"/>
              <a:t>amt</a:t>
            </a:r>
            <a:r>
              <a:rPr lang="en-US" dirty="0" smtClean="0"/>
              <a:t> of $ in reserve</a:t>
            </a:r>
          </a:p>
          <a:p>
            <a:r>
              <a:rPr lang="en-US" dirty="0" smtClean="0"/>
              <a:t>US divided into 12 federal districts w/ Federal Reserve bank in each</a:t>
            </a:r>
          </a:p>
          <a:p>
            <a:pPr lvl="1"/>
            <a:r>
              <a:rPr lang="en-US" dirty="0" smtClean="0"/>
              <a:t>Fed banks work only with </a:t>
            </a:r>
            <a:r>
              <a:rPr lang="en-US" dirty="0" err="1" smtClean="0"/>
              <a:t>govt</a:t>
            </a:r>
            <a:r>
              <a:rPr lang="en-US" dirty="0" smtClean="0"/>
              <a:t> &amp; other banks</a:t>
            </a:r>
          </a:p>
        </p:txBody>
      </p:sp>
    </p:spTree>
    <p:extLst>
      <p:ext uri="{BB962C8B-B14F-4D97-AF65-F5344CB8AC3E}">
        <p14:creationId xmlns:p14="http://schemas.microsoft.com/office/powerpoint/2010/main" val="408373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Federal Reserve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–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/>
              <a:t>banking &amp; control nation’s $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7-member board of governors in D.C.</a:t>
            </a:r>
          </a:p>
          <a:p>
            <a:pPr lvl="1"/>
            <a:r>
              <a:rPr lang="en-US" dirty="0" smtClean="0"/>
              <a:t>Appointed by president / approved by Senate</a:t>
            </a:r>
          </a:p>
          <a:p>
            <a:pPr lvl="1"/>
            <a:r>
              <a:rPr lang="en-US" dirty="0" smtClean="0"/>
              <a:t>Serves 14 years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739144"/>
            <a:ext cx="3737853" cy="273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ways to help the economy:</a:t>
            </a:r>
          </a:p>
          <a:p>
            <a:pPr lvl="1"/>
            <a:r>
              <a:rPr lang="en-US" dirty="0" smtClean="0"/>
              <a:t>Cut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smtClean="0"/>
              <a:t>spending</a:t>
            </a:r>
          </a:p>
          <a:p>
            <a:pPr lvl="1"/>
            <a:r>
              <a:rPr lang="en-US" dirty="0" smtClean="0"/>
              <a:t>Consumer saving</a:t>
            </a:r>
          </a:p>
          <a:p>
            <a:pPr lvl="1"/>
            <a:r>
              <a:rPr lang="en-US" dirty="0" smtClean="0"/>
              <a:t>Buy American-Made</a:t>
            </a:r>
          </a:p>
          <a:p>
            <a:pPr lvl="1"/>
            <a:r>
              <a:rPr lang="en-US" dirty="0" smtClean="0"/>
              <a:t>Increase productivity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482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144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latin typeface="Bodoni MT Condensed" panose="02070606080606020203" pitchFamily="18" charset="0"/>
              </a:rPr>
              <a:t>TAXES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066800"/>
            <a:ext cx="8540750" cy="5334000"/>
          </a:xfrm>
        </p:spPr>
        <p:txBody>
          <a:bodyPr/>
          <a:lstStyle/>
          <a:p>
            <a:endParaRPr lang="en-US" altLang="en-US" sz="2000" b="1" u="sng" dirty="0" smtClean="0">
              <a:latin typeface="Comic Sans MS" pitchFamily="66" charset="0"/>
            </a:endParaRPr>
          </a:p>
          <a:p>
            <a:endParaRPr lang="en-US" altLang="en-US" sz="2000" b="1" u="sng" dirty="0" smtClean="0">
              <a:latin typeface="Comic Sans MS" pitchFamily="66" charset="0"/>
            </a:endParaRPr>
          </a:p>
          <a:p>
            <a:r>
              <a:rPr lang="en-US" altLang="en-US" sz="2000" b="1" u="sng" dirty="0" smtClean="0">
                <a:latin typeface="Comic Sans MS" pitchFamily="66" charset="0"/>
              </a:rPr>
              <a:t>Progressive </a:t>
            </a:r>
            <a:r>
              <a:rPr lang="en-US" altLang="en-US" sz="2000" b="1" u="sng" dirty="0">
                <a:latin typeface="Comic Sans MS" pitchFamily="66" charset="0"/>
              </a:rPr>
              <a:t>Tax</a:t>
            </a:r>
            <a:r>
              <a:rPr lang="en-US" altLang="en-US" sz="2000" b="1" dirty="0">
                <a:latin typeface="Comic Sans MS" pitchFamily="66" charset="0"/>
              </a:rPr>
              <a:t> – tax that takes a larger </a:t>
            </a:r>
            <a:r>
              <a:rPr lang="en-US" altLang="en-US" sz="2000" b="1" dirty="0">
                <a:latin typeface="Comic Sans MS" pitchFamily="66" charset="0"/>
              </a:rPr>
              <a:t>%</a:t>
            </a:r>
            <a:r>
              <a:rPr lang="en-US" altLang="en-US" sz="2000" b="1" dirty="0" smtClean="0">
                <a:latin typeface="Comic Sans MS" pitchFamily="66" charset="0"/>
              </a:rPr>
              <a:t> </a:t>
            </a:r>
            <a:r>
              <a:rPr lang="en-US" altLang="en-US" sz="2000" b="1" dirty="0">
                <a:latin typeface="Comic Sans MS" pitchFamily="66" charset="0"/>
              </a:rPr>
              <a:t>from </a:t>
            </a:r>
            <a:r>
              <a:rPr lang="en-US" altLang="en-US" sz="2000" b="1" dirty="0" smtClean="0">
                <a:latin typeface="Comic Sans MS" pitchFamily="66" charset="0"/>
              </a:rPr>
              <a:t>wealthy  </a:t>
            </a:r>
            <a:r>
              <a:rPr lang="en-US" altLang="en-US" sz="2000" b="1" dirty="0">
                <a:latin typeface="Comic Sans MS" pitchFamily="66" charset="0"/>
              </a:rPr>
              <a:t>(ability to pay principle)</a:t>
            </a:r>
          </a:p>
          <a:p>
            <a:r>
              <a:rPr lang="en-US" altLang="en-US" sz="2000" b="1" u="sng" dirty="0">
                <a:latin typeface="Comic Sans MS" pitchFamily="66" charset="0"/>
              </a:rPr>
              <a:t>Regressive Tax</a:t>
            </a:r>
            <a:r>
              <a:rPr lang="en-US" altLang="en-US" sz="2000" b="1" dirty="0">
                <a:latin typeface="Comic Sans MS" pitchFamily="66" charset="0"/>
              </a:rPr>
              <a:t> – tax that takes a larger </a:t>
            </a:r>
            <a:r>
              <a:rPr lang="en-US" altLang="en-US" sz="2000" b="1" dirty="0">
                <a:latin typeface="Comic Sans MS" pitchFamily="66" charset="0"/>
              </a:rPr>
              <a:t>%</a:t>
            </a:r>
            <a:r>
              <a:rPr lang="en-US" altLang="en-US" sz="2000" b="1" dirty="0" smtClean="0">
                <a:latin typeface="Comic Sans MS" pitchFamily="66" charset="0"/>
              </a:rPr>
              <a:t> </a:t>
            </a:r>
            <a:r>
              <a:rPr lang="en-US" altLang="en-US" sz="2000" b="1" dirty="0">
                <a:latin typeface="Comic Sans MS" pitchFamily="66" charset="0"/>
              </a:rPr>
              <a:t>from lower incomes  (benefits received principal)</a:t>
            </a:r>
          </a:p>
          <a:p>
            <a:r>
              <a:rPr lang="en-US" altLang="en-US" sz="2000" b="1" u="sng" dirty="0">
                <a:latin typeface="Comic Sans MS" pitchFamily="66" charset="0"/>
              </a:rPr>
              <a:t>Proportional Tax</a:t>
            </a:r>
            <a:r>
              <a:rPr lang="en-US" altLang="en-US" sz="2000" b="1" dirty="0">
                <a:latin typeface="Comic Sans MS" pitchFamily="66" charset="0"/>
              </a:rPr>
              <a:t> – tax that takes the same </a:t>
            </a:r>
            <a:r>
              <a:rPr lang="en-US" altLang="en-US" sz="2000" b="1" dirty="0">
                <a:latin typeface="Comic Sans MS" pitchFamily="66" charset="0"/>
              </a:rPr>
              <a:t>%</a:t>
            </a:r>
            <a:r>
              <a:rPr lang="en-US" altLang="en-US" sz="2000" b="1" dirty="0" smtClean="0">
                <a:latin typeface="Comic Sans MS" pitchFamily="66" charset="0"/>
              </a:rPr>
              <a:t> </a:t>
            </a:r>
            <a:r>
              <a:rPr lang="en-US" altLang="en-US" sz="2000" b="1" dirty="0">
                <a:latin typeface="Comic Sans MS" pitchFamily="66" charset="0"/>
              </a:rPr>
              <a:t>from all incomes.</a:t>
            </a:r>
          </a:p>
          <a:p>
            <a:pPr algn="ctr">
              <a:buFont typeface="Wingdings" pitchFamily="2" charset="2"/>
              <a:buNone/>
            </a:pPr>
            <a:endParaRPr lang="en-US" altLang="en-US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1800" b="1" dirty="0">
                <a:latin typeface="Comic Sans MS" pitchFamily="66" charset="0"/>
              </a:rPr>
              <a:t>						</a:t>
            </a:r>
          </a:p>
          <a:p>
            <a:pPr algn="ctr">
              <a:buFont typeface="Wingdings" pitchFamily="2" charset="2"/>
              <a:buNone/>
            </a:pPr>
            <a:endParaRPr lang="en-US" altLang="en-US" sz="1800" b="1" dirty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4191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77982" y="3687763"/>
            <a:ext cx="23828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u="sng" dirty="0">
                <a:latin typeface="Comic Sans MS" pitchFamily="66" charset="0"/>
              </a:rPr>
              <a:t>Federal Taxes</a:t>
            </a:r>
            <a:endParaRPr lang="en-US" altLang="en-US" b="1" dirty="0">
              <a:latin typeface="Comic Sans MS" pitchFamily="66" charset="0"/>
            </a:endParaRPr>
          </a:p>
          <a:p>
            <a:pPr algn="ctr"/>
            <a:r>
              <a:rPr lang="en-US" altLang="en-US" b="1" dirty="0">
                <a:latin typeface="Comic Sans MS" pitchFamily="66" charset="0"/>
              </a:rPr>
              <a:t>Income Tax</a:t>
            </a:r>
          </a:p>
          <a:p>
            <a:pPr algn="ctr"/>
            <a:r>
              <a:rPr lang="en-US" altLang="en-US" b="1" dirty="0">
                <a:latin typeface="Comic Sans MS" pitchFamily="66" charset="0"/>
              </a:rPr>
              <a:t>Excise Tax</a:t>
            </a:r>
          </a:p>
          <a:p>
            <a:pPr algn="ctr"/>
            <a:r>
              <a:rPr lang="en-US" altLang="en-US" b="1" dirty="0">
                <a:latin typeface="Comic Sans MS" pitchFamily="66" charset="0"/>
              </a:rPr>
              <a:t>Estate Tax</a:t>
            </a:r>
          </a:p>
          <a:p>
            <a:pPr algn="ctr"/>
            <a:r>
              <a:rPr lang="en-US" altLang="en-US" b="1" dirty="0">
                <a:latin typeface="Comic Sans MS" pitchFamily="66" charset="0"/>
              </a:rPr>
              <a:t>Luxury Tax</a:t>
            </a:r>
          </a:p>
          <a:p>
            <a:pPr algn="ctr"/>
            <a:r>
              <a:rPr lang="en-US" altLang="en-US" b="1" dirty="0">
                <a:latin typeface="Comic Sans MS" pitchFamily="66" charset="0"/>
              </a:rPr>
              <a:t>Social Security Tax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10000" y="3810000"/>
            <a:ext cx="15732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u="sng">
                <a:latin typeface="Comic Sans MS" pitchFamily="66" charset="0"/>
              </a:rPr>
              <a:t>State Taxes</a:t>
            </a:r>
            <a:endParaRPr lang="en-US" altLang="en-US" b="1">
              <a:latin typeface="Comic Sans MS" pitchFamily="66" charset="0"/>
            </a:endParaRPr>
          </a:p>
          <a:p>
            <a:pPr algn="ctr"/>
            <a:r>
              <a:rPr lang="en-US" altLang="en-US" b="1">
                <a:latin typeface="Comic Sans MS" pitchFamily="66" charset="0"/>
              </a:rPr>
              <a:t>Sales Tax</a:t>
            </a:r>
          </a:p>
          <a:p>
            <a:pPr algn="ctr"/>
            <a:r>
              <a:rPr lang="en-US" altLang="en-US" b="1">
                <a:latin typeface="Comic Sans MS" pitchFamily="66" charset="0"/>
              </a:rPr>
              <a:t>Income Tax</a:t>
            </a:r>
            <a:endParaRPr lang="en-US" altLang="en-US" b="1" u="sng">
              <a:latin typeface="Comic Sans MS" pitchFamily="66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629400" y="3810000"/>
            <a:ext cx="165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 u="sng">
                <a:latin typeface="Comic Sans MS" pitchFamily="66" charset="0"/>
              </a:rPr>
              <a:t>Local Taxes</a:t>
            </a:r>
          </a:p>
          <a:p>
            <a:pPr algn="ctr"/>
            <a:r>
              <a:rPr lang="en-US" altLang="en-US" b="1">
                <a:latin typeface="Comic Sans MS" pitchFamily="66" charset="0"/>
              </a:rPr>
              <a:t>Property Tax</a:t>
            </a:r>
          </a:p>
        </p:txBody>
      </p:sp>
      <p:pic>
        <p:nvPicPr>
          <p:cNvPr id="13323" name="Picture 11" descr="deathtax7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54663"/>
            <a:ext cx="1828800" cy="13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uncle_sam_tax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76800"/>
            <a:ext cx="156686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5" descr="tax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190341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1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141</TotalTime>
  <Words>284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Decatur</vt:lpstr>
      <vt:lpstr>Unit 8: Economics 2</vt:lpstr>
      <vt:lpstr>Economic Probs</vt:lpstr>
      <vt:lpstr>Monetary &amp; Fiscal Policy</vt:lpstr>
      <vt:lpstr>The Federal Reserve System</vt:lpstr>
      <vt:lpstr>The Federal Reserve System</vt:lpstr>
      <vt:lpstr>Help the Economy</vt:lpstr>
      <vt:lpstr>TAXES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8: Economics 2</dc:title>
  <dc:creator>Whitney</dc:creator>
  <cp:lastModifiedBy>Dobbs</cp:lastModifiedBy>
  <cp:revision>20</cp:revision>
  <dcterms:created xsi:type="dcterms:W3CDTF">2013-11-06T20:49:35Z</dcterms:created>
  <dcterms:modified xsi:type="dcterms:W3CDTF">2015-04-20T14:52:13Z</dcterms:modified>
</cp:coreProperties>
</file>